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sldIdLst>
    <p:sldId id="269" r:id="rId2"/>
    <p:sldId id="347" r:id="rId3"/>
    <p:sldId id="348" r:id="rId4"/>
    <p:sldId id="349" r:id="rId5"/>
    <p:sldId id="350" r:id="rId6"/>
    <p:sldId id="431" r:id="rId7"/>
    <p:sldId id="435" r:id="rId8"/>
    <p:sldId id="438" r:id="rId9"/>
    <p:sldId id="434"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 id="437" r:id="rId3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646"/>
  </p:normalViewPr>
  <p:slideViewPr>
    <p:cSldViewPr>
      <p:cViewPr varScale="1">
        <p:scale>
          <a:sx n="90" d="100"/>
          <a:sy n="90" d="100"/>
        </p:scale>
        <p:origin x="1168" y="20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figure 3 of Le </a:t>
            </a:r>
            <a:r>
              <a:rPr lang="en-US" dirty="0" err="1"/>
              <a:t>Quere</a:t>
            </a:r>
            <a:r>
              <a:rPr lang="en-US" dirty="0"/>
              <a:t> et al. 2018</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a:t>figure from AR4</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18.jp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microsoft.com/office/2007/relationships/media" Target="../media/media27.m4a"/><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audio" Target="../media/media27.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ipcc.ch/report/ar5/wg1/" TargetMode="External"/><Relationship Id="rId3" Type="http://schemas.openxmlformats.org/officeDocument/2006/relationships/slideLayout" Target="../slideLayouts/slideLayout2.xml"/><Relationship Id="rId7" Type="http://schemas.openxmlformats.org/officeDocument/2006/relationships/hyperlink" Target="https://www.ipcc.ch/sr15/" TargetMode="Externa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hyperlink" Target="http://www.fao.org/forest-resources-assessment/2020" TargetMode="External"/><Relationship Id="rId5" Type="http://schemas.openxmlformats.org/officeDocument/2006/relationships/hyperlink" Target="http://www.nature.com/nature/journal/v461/n7263/full/461472a.html" TargetMode="External"/><Relationship Id="rId10" Type="http://schemas.openxmlformats.org/officeDocument/2006/relationships/image" Target="../media/image3.png"/><Relationship Id="rId4" Type="http://schemas.openxmlformats.org/officeDocument/2006/relationships/hyperlink" Target="https://www.ipcc.ch/site/assets/uploads/2018/02/WG1AR5_Chapter08_FINAL.pdf" TargetMode="External"/><Relationship Id="rId9" Type="http://schemas.openxmlformats.org/officeDocument/2006/relationships/hyperlink" Target="https://archive.ipcc.ch/report/ar5/syr/"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Radiative</a:t>
            </a:r>
            <a:r>
              <a:rPr lang="en-US" b="1" dirty="0"/>
              <a:t> Forcing</a:t>
            </a:r>
            <a:endParaRPr lang="en-US" dirty="0"/>
          </a:p>
        </p:txBody>
      </p:sp>
      <p:sp>
        <p:nvSpPr>
          <p:cNvPr id="3" name="Content Placeholder 2"/>
          <p:cNvSpPr>
            <a:spLocks noGrp="1"/>
          </p:cNvSpPr>
          <p:nvPr>
            <p:ph idx="1"/>
          </p:nvPr>
        </p:nvSpPr>
        <p:spPr/>
        <p:txBody>
          <a:bodyPr/>
          <a:lstStyle/>
          <a:p>
            <a:r>
              <a:rPr lang="en-US" dirty="0"/>
              <a:t>measure of the </a:t>
            </a:r>
            <a:r>
              <a:rPr lang="en-US" i="1" dirty="0" err="1"/>
              <a:t>radiative</a:t>
            </a:r>
            <a:r>
              <a:rPr lang="en-US" dirty="0"/>
              <a:t> impact of components of the climate system</a:t>
            </a:r>
          </a:p>
          <a:p>
            <a:r>
              <a:rPr lang="en-US" sz="2400" dirty="0"/>
              <a:t>“a measure of the influence a factor has in altering the balance of incoming and outgoing energy in the Earth-atmosphere system and is an index of the importance of the factor as a potential climate change mechanism. ... </a:t>
            </a:r>
            <a:r>
              <a:rPr lang="en-US" sz="2400" dirty="0" err="1"/>
              <a:t>radiative</a:t>
            </a:r>
            <a:r>
              <a:rPr lang="en-US" sz="2400" dirty="0"/>
              <a:t> forcing values are for changes relative to preindustrial conditions defined at 1750 and are expressed in watts per square meter (W/m^2).” IPCC AR4</a:t>
            </a:r>
          </a:p>
          <a:p>
            <a:r>
              <a:rPr lang="en-US" sz="2400" dirty="0"/>
              <a:t>AR4: most likely value of (net positive) </a:t>
            </a:r>
            <a:r>
              <a:rPr lang="en-US" sz="2400" dirty="0" err="1"/>
              <a:t>radiative</a:t>
            </a:r>
            <a:r>
              <a:rPr lang="en-US" sz="2400" dirty="0"/>
              <a:t> forcing due to </a:t>
            </a:r>
            <a:r>
              <a:rPr lang="en-US" sz="2400" dirty="0" err="1"/>
              <a:t>anthrogenic</a:t>
            </a:r>
            <a:r>
              <a:rPr lang="en-US" sz="2400" dirty="0"/>
              <a:t> sources is about an order of magnitude larger than the estimated </a:t>
            </a:r>
            <a:r>
              <a:rPr lang="en-US" sz="2400" dirty="0" err="1"/>
              <a:t>radiative</a:t>
            </a:r>
            <a:r>
              <a:rPr lang="en-US" sz="2400" dirty="0"/>
              <a:t> forcing from changes in solar irradiance.</a:t>
            </a:r>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t>
            </a:r>
            <a:r>
              <a:rPr lang="en-US" sz="2400" dirty="0" err="1"/>
              <a:t>agri</a:t>
            </a:r>
            <a:r>
              <a:rPr lang="en-US" sz="2400" dirty="0"/>
              <a:t>- 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655936" y="1562100"/>
            <a:ext cx="6430105" cy="4987925"/>
          </a:xfrm>
        </p:spPr>
      </p:pic>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4" name="Picture 3">
            <a:extLst>
              <a:ext uri="{FF2B5EF4-FFF2-40B4-BE49-F238E27FC236}">
                <a16:creationId xmlns:a16="http://schemas.microsoft.com/office/drawing/2014/main" id="{F0949DC8-24AF-7249-8E0A-119E5D38E611}"/>
              </a:ext>
            </a:extLst>
          </p:cNvPr>
          <p:cNvPicPr>
            <a:picLocks noChangeAspect="1"/>
          </p:cNvPicPr>
          <p:nvPr/>
        </p:nvPicPr>
        <p:blipFill>
          <a:blip r:embed="rId5"/>
          <a:stretch>
            <a:fillRect/>
          </a:stretch>
        </p:blipFill>
        <p:spPr>
          <a:xfrm>
            <a:off x="74612" y="1587"/>
            <a:ext cx="9931400" cy="7556500"/>
          </a:xfrm>
          <a:prstGeom prst="rect">
            <a:avLst/>
          </a:prstGeom>
        </p:spPr>
      </p:pic>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4"/>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4"/>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5"/>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6"/>
              </a:rPr>
              <a:t>Global Forest Resource Assessment 2020</a:t>
            </a:r>
            <a:endParaRPr lang="en-GB" sz="1800" dirty="0"/>
          </a:p>
          <a:p>
            <a:pPr>
              <a:buFont typeface="Arial" panose="020B0604020202020204" pitchFamily="34" charset="0"/>
              <a:buChar char="•"/>
            </a:pPr>
            <a:r>
              <a:rPr lang="en-GB" sz="1800" dirty="0">
                <a:hlinkClick r:id="rId7"/>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8"/>
              </a:rPr>
              <a:t>Working Group I: The Physical Science Basis</a:t>
            </a:r>
            <a:r>
              <a:rPr lang="en-GB" sz="1800" dirty="0"/>
              <a:t> and for a brief overview, the </a:t>
            </a:r>
            <a:r>
              <a:rPr lang="en-GB" sz="1800" dirty="0">
                <a:hlinkClick r:id="rId9"/>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b="1" dirty="0"/>
              <a:t>Observed changes and their causes</a:t>
            </a:r>
            <a:endParaRPr lang="en-GB" dirty="0"/>
          </a:p>
          <a:p>
            <a:r>
              <a:rPr lang="en-GB" dirty="0"/>
              <a:t>Human influence on the climate system is clear, and recent anthropogenic emissions of greenhouse gases are the highest in history. Recent climate changes have had widespread impacts on human and natural systems.</a:t>
            </a:r>
          </a:p>
          <a:p>
            <a:endParaRPr lang="en-GB" dirty="0"/>
          </a:p>
          <a:p>
            <a:endParaRPr lang="en-US" sz="2400" dirty="0"/>
          </a:p>
        </p:txBody>
      </p:sp>
      <p:pic>
        <p:nvPicPr>
          <p:cNvPr id="4" name="Audio Recording 11 Jan 2021 at 14:14:28" descr="Audio Recording 11 Jan 2021 at 14:14:28">
            <a:hlinkClick r:id="" action="ppaction://media"/>
            <a:extLst>
              <a:ext uri="{FF2B5EF4-FFF2-40B4-BE49-F238E27FC236}">
                <a16:creationId xmlns:a16="http://schemas.microsoft.com/office/drawing/2014/main" id="{3708650E-C2E5-C340-BDD4-D141AC5F67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5" name="Picture 2">
            <a:extLst>
              <a:ext uri="{FF2B5EF4-FFF2-40B4-BE49-F238E27FC236}">
                <a16:creationId xmlns:a16="http://schemas.microsoft.com/office/drawing/2014/main" id="{22CE8463-F00B-C74A-A46A-0176F60F79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0" y="4659312"/>
            <a:ext cx="5040313"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1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sz="1600" b="1" dirty="0"/>
              <a:t>Future Climate Changes, Risks and Impacts</a:t>
            </a:r>
            <a:endParaRPr lang="en-GB" sz="1600" dirty="0"/>
          </a:p>
          <a:p>
            <a:r>
              <a:rPr lang="en-GB" sz="1600" dirty="0"/>
              <a:t>Continued emission of greenhouse gases will cause further warming and long-lasting changes in all components of the climate system, increasing the likelihood of severe, pervasive and irreversible impacts for people and ecosystems. Limiting climate change would require substantial and sustained reductions in greenhouse gas emissions which, together with adaptation, can limit climate change risks.</a:t>
            </a:r>
          </a:p>
          <a:p>
            <a:r>
              <a:rPr lang="en-GB" sz="1600" b="1" dirty="0"/>
              <a:t>Future Pathways for Adaptation, Mitigation and Sustainable </a:t>
            </a:r>
            <a:r>
              <a:rPr lang="en-GB" sz="1600" b="1" dirty="0" err="1"/>
              <a:t>Dewvelopment</a:t>
            </a:r>
            <a:endParaRPr lang="en-GB" sz="1600" dirty="0"/>
          </a:p>
          <a:p>
            <a:r>
              <a:rPr lang="en-GB" sz="1600" dirty="0"/>
              <a:t>Adaptation and mitigation are complementary strategies for reducing and managing the risks of climate change. Substantial emissions reductions over the next few decades can reduce climate risks in the 21st century and beyond, increase prospects for effective adaptation, reduce the costs and challenges of mitigation in the longer term, and contribute to climate-resilient pathways for sustainable development.</a:t>
            </a:r>
          </a:p>
          <a:p>
            <a:r>
              <a:rPr lang="en-GB" sz="1600" b="1" dirty="0"/>
              <a:t>Adaptation and Mitigation</a:t>
            </a:r>
            <a:endParaRPr lang="en-GB" sz="1600" dirty="0"/>
          </a:p>
          <a:p>
            <a:r>
              <a:rPr lang="en-GB" sz="1600" dirty="0"/>
              <a:t>Many adaptation and mitigation options can help address climate change, but no single option is sufficient by itself. Effective implementation depends on policies and cooperation at all scales, and can be enhanced through integrated responses that link adaptation and mitigation with other societal objectives.</a:t>
            </a:r>
            <a:endParaRPr lang="en-US" sz="1600" dirty="0"/>
          </a:p>
        </p:txBody>
      </p:sp>
      <p:pic>
        <p:nvPicPr>
          <p:cNvPr id="4" name="Audio Recording 11 Jan 2021 at 14:15:16" descr="Audio Recording 11 Jan 2021 at 14:15:16">
            <a:hlinkClick r:id="" action="ppaction://media"/>
            <a:extLst>
              <a:ext uri="{FF2B5EF4-FFF2-40B4-BE49-F238E27FC236}">
                <a16:creationId xmlns:a16="http://schemas.microsoft.com/office/drawing/2014/main" id="{61168753-7D24-D64D-A12B-A816A64273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1124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8202</TotalTime>
  <Words>2646</Words>
  <Application>Microsoft Macintosh PowerPoint</Application>
  <PresentationFormat>Custom</PresentationFormat>
  <Paragraphs>129</Paragraphs>
  <Slides>32</Slides>
  <Notes>12</Notes>
  <HiddenSlides>0</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AR5 (synthesis report):</vt:lpstr>
      <vt:lpstr>From the IPCC AR5 (synthesis report):</vt:lpstr>
      <vt:lpstr>From the IPCC AR5 (synthesis report):</vt:lpstr>
      <vt:lpstr>From the IPCC AR5 (synthesis report):</vt:lpstr>
      <vt:lpstr>Radiative Forcing</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184</cp:revision>
  <cp:lastPrinted>1601-01-01T00:00:00Z</cp:lastPrinted>
  <dcterms:created xsi:type="dcterms:W3CDTF">2010-11-25T08:35:40Z</dcterms:created>
  <dcterms:modified xsi:type="dcterms:W3CDTF">2021-01-13T09:55:33Z</dcterms:modified>
</cp:coreProperties>
</file>